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ms-powerpoint.slideshow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2" r:id="rId2"/>
    <p:sldId id="258" r:id="rId3"/>
    <p:sldId id="269" r:id="rId4"/>
    <p:sldId id="267" r:id="rId5"/>
    <p:sldId id="256" r:id="rId6"/>
    <p:sldId id="272" r:id="rId7"/>
    <p:sldId id="259" r:id="rId8"/>
    <p:sldId id="273" r:id="rId9"/>
    <p:sldId id="260" r:id="rId10"/>
    <p:sldId id="271" r:id="rId11"/>
    <p:sldId id="274" r:id="rId12"/>
    <p:sldId id="266" r:id="rId1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7" d="100"/>
          <a:sy n="77" d="100"/>
        </p:scale>
        <p:origin x="90" y="72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31.10.2025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31.10.2025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31.10.2025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31.10.2025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31.10.2025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31.10.2025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31.10.2025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31.10.2025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31.10.2025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31.10.2025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31.10.2025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31.10.2025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&#1048;&#1075;&#1088;&#1072;.ppsx" TargetMode="External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gif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&#1048;&#1085;&#1089;&#1090;&#1088;&#1091;&#1082;&#1094;&#1080;&#1086;&#1085;&#1085;&#1072;&#1103;%20&#1082;&#1072;&#1088;&#1090;&#1072;.pdf" TargetMode="External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51520" y="260648"/>
            <a:ext cx="8640960" cy="6336704"/>
          </a:xfrm>
          <a:prstGeom prst="rect">
            <a:avLst/>
          </a:prstGeom>
          <a:noFill/>
          <a:ln w="3810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TextBox 3"/>
          <p:cNvSpPr txBox="1"/>
          <p:nvPr/>
        </p:nvSpPr>
        <p:spPr>
          <a:xfrm>
            <a:off x="251520" y="332656"/>
            <a:ext cx="8568952" cy="618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                   ГАПОУ СО «Областной техникум дизайна и сервиса»</a:t>
            </a:r>
          </a:p>
          <a:p>
            <a:pPr algn="ctr"/>
            <a:endParaRPr lang="ru-RU" dirty="0" smtClean="0"/>
          </a:p>
          <a:p>
            <a:pPr algn="ctr"/>
            <a:endParaRPr lang="ru-RU" dirty="0" smtClean="0"/>
          </a:p>
          <a:p>
            <a:pPr algn="ctr"/>
            <a:endParaRPr lang="ru-RU" dirty="0" smtClean="0"/>
          </a:p>
          <a:p>
            <a:pPr algn="ctr"/>
            <a:endParaRPr lang="ru-RU" dirty="0" smtClean="0"/>
          </a:p>
          <a:p>
            <a:pPr algn="ctr"/>
            <a:endParaRPr lang="ru-RU" dirty="0" smtClean="0"/>
          </a:p>
          <a:p>
            <a:pPr algn="ctr"/>
            <a:endParaRPr lang="ru-RU" dirty="0" smtClean="0"/>
          </a:p>
          <a:p>
            <a:pPr algn="ctr"/>
            <a:endParaRPr lang="ru-RU" dirty="0" smtClean="0"/>
          </a:p>
          <a:p>
            <a:pPr algn="ctr"/>
            <a:endParaRPr lang="ru-RU" dirty="0" smtClean="0"/>
          </a:p>
          <a:p>
            <a:pPr algn="ctr"/>
            <a:endParaRPr lang="ru-RU" dirty="0" smtClean="0"/>
          </a:p>
          <a:p>
            <a:pPr algn="ctr"/>
            <a:endParaRPr lang="ru-RU" dirty="0" smtClean="0"/>
          </a:p>
          <a:p>
            <a:pPr algn="ctr"/>
            <a:endParaRPr lang="ru-RU" dirty="0" smtClean="0"/>
          </a:p>
          <a:p>
            <a:pPr algn="ctr"/>
            <a:endParaRPr lang="ru-RU" dirty="0" smtClean="0"/>
          </a:p>
          <a:p>
            <a:pPr algn="ctr"/>
            <a:endParaRPr lang="ru-RU" dirty="0" smtClean="0"/>
          </a:p>
          <a:p>
            <a:pPr algn="ctr"/>
            <a:endParaRPr lang="ru-RU" dirty="0" smtClean="0"/>
          </a:p>
          <a:p>
            <a:pPr algn="ctr"/>
            <a:endParaRPr lang="ru-RU" dirty="0" smtClean="0"/>
          </a:p>
          <a:p>
            <a:pPr algn="ctr"/>
            <a:endParaRPr lang="ru-RU" dirty="0" smtClean="0"/>
          </a:p>
          <a:p>
            <a:pPr algn="ctr"/>
            <a:endParaRPr lang="ru-RU" dirty="0" smtClean="0"/>
          </a:p>
          <a:p>
            <a:pPr algn="ctr"/>
            <a:endParaRPr lang="ru-RU" dirty="0" smtClean="0"/>
          </a:p>
          <a:p>
            <a:pPr algn="ctr"/>
            <a:endParaRPr lang="ru-RU" dirty="0" smtClean="0"/>
          </a:p>
          <a:p>
            <a:pPr algn="ctr"/>
            <a:endParaRPr lang="ru-RU" dirty="0" smtClean="0"/>
          </a:p>
          <a:p>
            <a:pPr algn="ctr"/>
            <a:r>
              <a:rPr lang="ru-RU" dirty="0" smtClean="0"/>
              <a:t>Екатеринбург, 23 октября 2025 г.</a:t>
            </a:r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251520" y="1844824"/>
            <a:ext cx="8640960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5000" b="1" dirty="0" smtClean="0">
                <a:ln w="12700">
                  <a:solidFill>
                    <a:srgbClr val="002060"/>
                  </a:solidFill>
                </a:ln>
                <a:solidFill>
                  <a:schemeClr val="tx2">
                    <a:lumMod val="60000"/>
                    <a:lumOff val="40000"/>
                  </a:schemeClr>
                </a:solidFill>
                <a:latin typeface="+mj-lt"/>
              </a:rPr>
              <a:t>ДОБРО ПОЖАЛОВАТЬ </a:t>
            </a:r>
          </a:p>
          <a:p>
            <a:pPr algn="ctr"/>
            <a:r>
              <a:rPr lang="ru-RU" sz="5000" b="1" dirty="0" smtClean="0">
                <a:ln w="12700">
                  <a:solidFill>
                    <a:srgbClr val="002060"/>
                  </a:solidFill>
                </a:ln>
                <a:solidFill>
                  <a:schemeClr val="tx2">
                    <a:lumMod val="60000"/>
                    <a:lumOff val="40000"/>
                  </a:schemeClr>
                </a:solidFill>
                <a:latin typeface="+mj-lt"/>
              </a:rPr>
              <a:t>НА ОТКРЫТОЕ ЗАНЯТИЕ</a:t>
            </a:r>
            <a:endParaRPr lang="ru-RU" sz="5000" b="1" dirty="0">
              <a:ln w="12700">
                <a:solidFill>
                  <a:srgbClr val="002060"/>
                </a:solidFill>
              </a:ln>
              <a:solidFill>
                <a:schemeClr val="tx2">
                  <a:lumMod val="60000"/>
                  <a:lumOff val="40000"/>
                </a:schemeClr>
              </a:solidFill>
              <a:latin typeface="+mj-lt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51520" y="4077072"/>
            <a:ext cx="8640960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1600" dirty="0" smtClean="0"/>
              <a:t>Дисциплина: ОП.02 «Информационные технологии в профессиональной деятельности» Преподаватель: </a:t>
            </a:r>
            <a:r>
              <a:rPr lang="ru-RU" sz="1600" dirty="0" err="1" smtClean="0"/>
              <a:t>Мартиросян</a:t>
            </a:r>
            <a:r>
              <a:rPr lang="ru-RU" sz="1600" dirty="0" smtClean="0"/>
              <a:t> Алевтина Александровна</a:t>
            </a:r>
          </a:p>
          <a:p>
            <a:pPr algn="r"/>
            <a:r>
              <a:rPr lang="ru-RU" sz="1600" dirty="0" smtClean="0"/>
              <a:t>ППССЗ 42.02.01 Реклама</a:t>
            </a:r>
          </a:p>
          <a:p>
            <a:pPr algn="r"/>
            <a:r>
              <a:rPr lang="ru-RU" sz="1600" dirty="0" smtClean="0"/>
              <a:t>Группа Р-242</a:t>
            </a:r>
          </a:p>
          <a:p>
            <a:pPr algn="r"/>
            <a:endParaRPr lang="ru-RU" sz="1600" dirty="0" smtClean="0"/>
          </a:p>
          <a:p>
            <a:pPr algn="ctr"/>
            <a:endParaRPr lang="ru-RU" dirty="0"/>
          </a:p>
        </p:txBody>
      </p:sp>
      <p:pic>
        <p:nvPicPr>
          <p:cNvPr id="9" name="Рисунок 8" descr="Логотип ОТДиС черный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404664"/>
            <a:ext cx="1029494" cy="392549"/>
          </a:xfrm>
          <a:prstGeom prst="rect">
            <a:avLst/>
          </a:prstGeom>
        </p:spPr>
      </p:pic>
      <p:sp>
        <p:nvSpPr>
          <p:cNvPr id="12290" name="AutoShape 2" descr="Picture backgroun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2292" name="AutoShape 4" descr="Picture backgroun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" name="Рисунок 9" descr="imgs_touch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95536" y="4941168"/>
            <a:ext cx="1598063" cy="150788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Picture background"/>
          <p:cNvPicPr>
            <a:picLocks noChangeAspect="1" noChangeArrowheads="1"/>
          </p:cNvPicPr>
          <p:nvPr/>
        </p:nvPicPr>
        <p:blipFill>
          <a:blip r:embed="rId2" cstate="print"/>
          <a:srcRect l="4618" r="9636" b="5501"/>
          <a:stretch>
            <a:fillRect/>
          </a:stretch>
        </p:blipFill>
        <p:spPr bwMode="auto">
          <a:xfrm>
            <a:off x="-1" y="0"/>
            <a:ext cx="9184145" cy="6858000"/>
          </a:xfrm>
          <a:prstGeom prst="rect">
            <a:avLst/>
          </a:prstGeom>
          <a:noFill/>
        </p:spPr>
      </p:pic>
      <p:pic>
        <p:nvPicPr>
          <p:cNvPr id="4" name="Рисунок 3" descr="26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419872" y="2276872"/>
            <a:ext cx="2185392" cy="218539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30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150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2" descr="Picture background"/>
          <p:cNvPicPr>
            <a:picLocks noChangeAspect="1" noChangeArrowheads="1"/>
          </p:cNvPicPr>
          <p:nvPr/>
        </p:nvPicPr>
        <p:blipFill>
          <a:blip r:embed="rId2" cstate="print"/>
          <a:srcRect l="20618" t="22473" r="20106" b="22546"/>
          <a:stretch>
            <a:fillRect/>
          </a:stretch>
        </p:blipFill>
        <p:spPr bwMode="auto">
          <a:xfrm>
            <a:off x="5076056" y="3861048"/>
            <a:ext cx="3240360" cy="225416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sp>
        <p:nvSpPr>
          <p:cNvPr id="3" name="Прямоугольник 2"/>
          <p:cNvSpPr/>
          <p:nvPr/>
        </p:nvSpPr>
        <p:spPr>
          <a:xfrm>
            <a:off x="251520" y="260648"/>
            <a:ext cx="8640960" cy="6336704"/>
          </a:xfrm>
          <a:prstGeom prst="rect">
            <a:avLst/>
          </a:prstGeom>
          <a:noFill/>
          <a:ln w="3810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TextBox 5"/>
          <p:cNvSpPr txBox="1"/>
          <p:nvPr/>
        </p:nvSpPr>
        <p:spPr>
          <a:xfrm>
            <a:off x="251520" y="1268760"/>
            <a:ext cx="8640960" cy="20774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latin typeface="+mj-lt"/>
              </a:rPr>
              <a:t>ТЕМА ЗАНЯТИЯ</a:t>
            </a:r>
          </a:p>
          <a:p>
            <a:pPr algn="ctr"/>
            <a:r>
              <a:rPr lang="ru-RU" sz="3500" b="1" dirty="0" smtClean="0">
                <a:ln w="12700">
                  <a:solidFill>
                    <a:srgbClr val="002060"/>
                  </a:solidFill>
                </a:ln>
                <a:solidFill>
                  <a:schemeClr val="tx2">
                    <a:lumMod val="60000"/>
                    <a:lumOff val="40000"/>
                  </a:schemeClr>
                </a:solidFill>
                <a:latin typeface="+mj-lt"/>
              </a:rPr>
              <a:t>«Применение текстового процессора </a:t>
            </a:r>
            <a:r>
              <a:rPr lang="en-US" sz="3500" b="1" dirty="0" smtClean="0">
                <a:ln w="12700">
                  <a:solidFill>
                    <a:srgbClr val="002060"/>
                  </a:solidFill>
                </a:ln>
                <a:solidFill>
                  <a:schemeClr val="tx2">
                    <a:lumMod val="60000"/>
                    <a:lumOff val="40000"/>
                  </a:schemeClr>
                </a:solidFill>
                <a:latin typeface="+mj-lt"/>
              </a:rPr>
              <a:t>Word</a:t>
            </a:r>
            <a:r>
              <a:rPr lang="ru-RU" sz="3500" b="1" dirty="0" smtClean="0">
                <a:ln w="12700">
                  <a:solidFill>
                    <a:srgbClr val="002060"/>
                  </a:solidFill>
                </a:ln>
                <a:solidFill>
                  <a:schemeClr val="tx2">
                    <a:lumMod val="60000"/>
                    <a:lumOff val="40000"/>
                  </a:schemeClr>
                </a:solidFill>
                <a:latin typeface="+mj-lt"/>
              </a:rPr>
              <a:t> </a:t>
            </a:r>
          </a:p>
          <a:p>
            <a:pPr algn="ctr"/>
            <a:r>
              <a:rPr lang="ru-RU" sz="3500" b="1" dirty="0" smtClean="0">
                <a:ln w="12700">
                  <a:solidFill>
                    <a:srgbClr val="002060"/>
                  </a:solidFill>
                </a:ln>
                <a:solidFill>
                  <a:schemeClr val="tx2">
                    <a:lumMod val="60000"/>
                    <a:lumOff val="40000"/>
                  </a:schemeClr>
                </a:solidFill>
                <a:latin typeface="+mj-lt"/>
              </a:rPr>
              <a:t>при создании </a:t>
            </a:r>
          </a:p>
          <a:p>
            <a:pPr algn="ctr"/>
            <a:r>
              <a:rPr lang="ru-RU" sz="3500" b="1" dirty="0" smtClean="0">
                <a:ln w="12700">
                  <a:solidFill>
                    <a:srgbClr val="002060"/>
                  </a:solidFill>
                </a:ln>
                <a:solidFill>
                  <a:schemeClr val="tx2">
                    <a:lumMod val="60000"/>
                    <a:lumOff val="40000"/>
                  </a:schemeClr>
                </a:solidFill>
                <a:latin typeface="+mj-lt"/>
              </a:rPr>
              <a:t>простых рекламных объявлений»</a:t>
            </a:r>
            <a:endParaRPr lang="ru-RU" sz="3500" b="1" dirty="0">
              <a:ln w="12700">
                <a:solidFill>
                  <a:srgbClr val="002060"/>
                </a:solidFill>
              </a:ln>
              <a:solidFill>
                <a:schemeClr val="tx2">
                  <a:lumMod val="60000"/>
                  <a:lumOff val="40000"/>
                </a:schemeClr>
              </a:solidFill>
              <a:latin typeface="+mj-lt"/>
            </a:endParaRPr>
          </a:p>
        </p:txBody>
      </p:sp>
      <p:sp>
        <p:nvSpPr>
          <p:cNvPr id="12290" name="AutoShape 2" descr="Picture backgroun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2292" name="AutoShape 4" descr="Picture backgroun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" name="Рисунок 9" descr="imgs_touch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43608" y="3861048"/>
            <a:ext cx="2361209" cy="2227964"/>
          </a:xfrm>
          <a:prstGeom prst="rect">
            <a:avLst/>
          </a:prstGeom>
        </p:spPr>
      </p:pic>
      <p:pic>
        <p:nvPicPr>
          <p:cNvPr id="13" name="Рисунок 12" descr="стр_анимац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16200000">
            <a:off x="2771800" y="3645024"/>
            <a:ext cx="2381250" cy="238125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Picture background"/>
          <p:cNvPicPr>
            <a:picLocks noChangeAspect="1" noChangeArrowheads="1"/>
          </p:cNvPicPr>
          <p:nvPr/>
        </p:nvPicPr>
        <p:blipFill>
          <a:blip r:embed="rId2" cstate="print"/>
          <a:srcRect l="83333" t="21963" b="21195"/>
          <a:stretch>
            <a:fillRect/>
          </a:stretch>
        </p:blipFill>
        <p:spPr bwMode="auto">
          <a:xfrm>
            <a:off x="395536" y="404664"/>
            <a:ext cx="8352928" cy="6048672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251520" y="260648"/>
            <a:ext cx="8640960" cy="6336704"/>
          </a:xfrm>
          <a:prstGeom prst="rect">
            <a:avLst/>
          </a:prstGeom>
          <a:noFill/>
          <a:ln w="3810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6" name="Picture 2" descr="Picture background">
            <a:hlinkClick r:id="rId3" action="ppaction://hlinkpres?slideindex=1&amp;slidetitle="/>
          </p:cNvPr>
          <p:cNvPicPr>
            <a:picLocks noChangeAspect="1" noChangeArrowheads="1"/>
          </p:cNvPicPr>
          <p:nvPr/>
        </p:nvPicPr>
        <p:blipFill>
          <a:blip r:embed="rId2" cstate="print"/>
          <a:srcRect t="22926"/>
          <a:stretch>
            <a:fillRect/>
          </a:stretch>
        </p:blipFill>
        <p:spPr bwMode="auto">
          <a:xfrm>
            <a:off x="1043608" y="692696"/>
            <a:ext cx="7085639" cy="576064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51520" y="260648"/>
            <a:ext cx="8640960" cy="6336704"/>
          </a:xfrm>
          <a:prstGeom prst="rect">
            <a:avLst/>
          </a:prstGeom>
          <a:noFill/>
          <a:ln w="3810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TextBox 4"/>
          <p:cNvSpPr txBox="1"/>
          <p:nvPr/>
        </p:nvSpPr>
        <p:spPr>
          <a:xfrm>
            <a:off x="251520" y="260648"/>
            <a:ext cx="8640960" cy="63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500" b="1" dirty="0" smtClean="0">
                <a:ln w="12700">
                  <a:solidFill>
                    <a:srgbClr val="002060"/>
                  </a:solidFill>
                </a:ln>
                <a:solidFill>
                  <a:schemeClr val="tx2">
                    <a:lumMod val="60000"/>
                    <a:lumOff val="40000"/>
                  </a:schemeClr>
                </a:solidFill>
                <a:latin typeface="+mj-lt"/>
              </a:rPr>
              <a:t>Повторим технику безопасности</a:t>
            </a:r>
            <a:endParaRPr lang="ru-RU" sz="3500" b="1" dirty="0">
              <a:ln w="12700">
                <a:solidFill>
                  <a:srgbClr val="002060"/>
                </a:solidFill>
              </a:ln>
              <a:solidFill>
                <a:schemeClr val="tx2">
                  <a:lumMod val="60000"/>
                  <a:lumOff val="40000"/>
                </a:schemeClr>
              </a:solidFill>
              <a:latin typeface="+mj-lt"/>
            </a:endParaRPr>
          </a:p>
        </p:txBody>
      </p:sp>
      <p:pic>
        <p:nvPicPr>
          <p:cNvPr id="8" name="Рисунок 7" descr="Рисунок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07704" y="980728"/>
            <a:ext cx="5339655" cy="533965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2" descr="Picture background"/>
          <p:cNvPicPr>
            <a:picLocks noChangeAspect="1" noChangeArrowheads="1"/>
          </p:cNvPicPr>
          <p:nvPr/>
        </p:nvPicPr>
        <p:blipFill>
          <a:blip r:embed="rId2" cstate="print"/>
          <a:srcRect l="20618" t="22473" r="20106" b="22546"/>
          <a:stretch>
            <a:fillRect/>
          </a:stretch>
        </p:blipFill>
        <p:spPr bwMode="auto">
          <a:xfrm>
            <a:off x="5508104" y="2579337"/>
            <a:ext cx="2567042" cy="178576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sp>
        <p:nvSpPr>
          <p:cNvPr id="3" name="Прямоугольник 2"/>
          <p:cNvSpPr/>
          <p:nvPr/>
        </p:nvSpPr>
        <p:spPr>
          <a:xfrm>
            <a:off x="251520" y="260648"/>
            <a:ext cx="8640960" cy="6336704"/>
          </a:xfrm>
          <a:prstGeom prst="rect">
            <a:avLst/>
          </a:prstGeom>
          <a:noFill/>
          <a:ln w="3810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TextBox 5"/>
          <p:cNvSpPr txBox="1"/>
          <p:nvPr/>
        </p:nvSpPr>
        <p:spPr>
          <a:xfrm>
            <a:off x="251520" y="293194"/>
            <a:ext cx="8640960" cy="20774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latin typeface="+mj-lt"/>
              </a:rPr>
              <a:t>ТЕМА ЗАНЯТИЯ</a:t>
            </a:r>
          </a:p>
          <a:p>
            <a:pPr algn="ctr"/>
            <a:r>
              <a:rPr lang="ru-RU" sz="3500" b="1" dirty="0" smtClean="0">
                <a:ln w="12700">
                  <a:solidFill>
                    <a:srgbClr val="002060"/>
                  </a:solidFill>
                </a:ln>
                <a:solidFill>
                  <a:schemeClr val="tx2">
                    <a:lumMod val="60000"/>
                    <a:lumOff val="40000"/>
                  </a:schemeClr>
                </a:solidFill>
                <a:latin typeface="+mj-lt"/>
              </a:rPr>
              <a:t>«Применение текстового процессора </a:t>
            </a:r>
            <a:r>
              <a:rPr lang="en-US" sz="3500" b="1" dirty="0" smtClean="0">
                <a:ln w="12700">
                  <a:solidFill>
                    <a:srgbClr val="002060"/>
                  </a:solidFill>
                </a:ln>
                <a:solidFill>
                  <a:schemeClr val="tx2">
                    <a:lumMod val="60000"/>
                    <a:lumOff val="40000"/>
                  </a:schemeClr>
                </a:solidFill>
                <a:latin typeface="+mj-lt"/>
              </a:rPr>
              <a:t>Word</a:t>
            </a:r>
            <a:r>
              <a:rPr lang="ru-RU" sz="3500" b="1" dirty="0" smtClean="0">
                <a:ln w="12700">
                  <a:solidFill>
                    <a:srgbClr val="002060"/>
                  </a:solidFill>
                </a:ln>
                <a:solidFill>
                  <a:schemeClr val="tx2">
                    <a:lumMod val="60000"/>
                    <a:lumOff val="40000"/>
                  </a:schemeClr>
                </a:solidFill>
                <a:latin typeface="+mj-lt"/>
              </a:rPr>
              <a:t> </a:t>
            </a:r>
          </a:p>
          <a:p>
            <a:pPr algn="ctr"/>
            <a:r>
              <a:rPr lang="ru-RU" sz="3500" b="1" dirty="0" smtClean="0">
                <a:ln w="12700">
                  <a:solidFill>
                    <a:srgbClr val="002060"/>
                  </a:solidFill>
                </a:ln>
                <a:solidFill>
                  <a:schemeClr val="tx2">
                    <a:lumMod val="60000"/>
                    <a:lumOff val="40000"/>
                  </a:schemeClr>
                </a:solidFill>
                <a:latin typeface="+mj-lt"/>
              </a:rPr>
              <a:t>при создании </a:t>
            </a:r>
          </a:p>
          <a:p>
            <a:pPr algn="ctr"/>
            <a:r>
              <a:rPr lang="ru-RU" sz="3500" b="1" dirty="0" smtClean="0">
                <a:ln w="12700">
                  <a:solidFill>
                    <a:srgbClr val="002060"/>
                  </a:solidFill>
                </a:ln>
                <a:solidFill>
                  <a:schemeClr val="tx2">
                    <a:lumMod val="60000"/>
                    <a:lumOff val="40000"/>
                  </a:schemeClr>
                </a:solidFill>
                <a:latin typeface="+mj-lt"/>
              </a:rPr>
              <a:t>простых рекламных объявлений»</a:t>
            </a:r>
            <a:endParaRPr lang="ru-RU" sz="3500" b="1" dirty="0">
              <a:ln w="12700">
                <a:solidFill>
                  <a:srgbClr val="002060"/>
                </a:solidFill>
              </a:ln>
              <a:solidFill>
                <a:schemeClr val="tx2">
                  <a:lumMod val="60000"/>
                  <a:lumOff val="40000"/>
                </a:schemeClr>
              </a:solidFill>
              <a:latin typeface="+mj-lt"/>
            </a:endParaRPr>
          </a:p>
        </p:txBody>
      </p:sp>
      <p:sp>
        <p:nvSpPr>
          <p:cNvPr id="12290" name="AutoShape 2" descr="Picture backgroun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2292" name="AutoShape 4" descr="Picture backgroun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" name="Рисунок 9" descr="imgs_touch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691680" y="2484746"/>
            <a:ext cx="1870571" cy="1765013"/>
          </a:xfrm>
          <a:prstGeom prst="rect">
            <a:avLst/>
          </a:prstGeom>
        </p:spPr>
      </p:pic>
      <p:pic>
        <p:nvPicPr>
          <p:cNvPr id="13" name="Рисунок 12" descr="стр_анимац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16200000">
            <a:off x="3621657" y="2276872"/>
            <a:ext cx="1886447" cy="1886447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251520" y="5707994"/>
            <a:ext cx="864096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latin typeface="+mj-lt"/>
              </a:rPr>
              <a:t>ФОРМИРОВАНИЕ УМЕНИЯ СОЗДАВАТЬ РЕКЛАМНЫЕ ОБЪЯВЛЕНИЯ В ТЕКСТОВОМ ПРОЦЕССОРЕ MS WORD 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251520" y="5077052"/>
            <a:ext cx="8640960" cy="63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500" b="1" dirty="0" smtClean="0">
                <a:ln w="12700">
                  <a:solidFill>
                    <a:srgbClr val="002060"/>
                  </a:solidFill>
                </a:ln>
                <a:solidFill>
                  <a:schemeClr val="tx2">
                    <a:lumMod val="60000"/>
                    <a:lumOff val="40000"/>
                  </a:schemeClr>
                </a:solidFill>
                <a:latin typeface="+mj-lt"/>
              </a:rPr>
              <a:t>Цель занятия:</a:t>
            </a:r>
            <a:endParaRPr lang="ru-RU" sz="3500" b="1" dirty="0">
              <a:ln w="12700">
                <a:solidFill>
                  <a:srgbClr val="002060"/>
                </a:solidFill>
              </a:ln>
              <a:solidFill>
                <a:schemeClr val="tx2">
                  <a:lumMod val="60000"/>
                  <a:lumOff val="40000"/>
                </a:schemeClr>
              </a:solidFill>
              <a:latin typeface="+mj-lt"/>
            </a:endParaRPr>
          </a:p>
        </p:txBody>
      </p:sp>
      <p:pic>
        <p:nvPicPr>
          <p:cNvPr id="12" name="Рисунок 11" descr="стр_анимац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1108711">
            <a:off x="3967008" y="3411010"/>
            <a:ext cx="1886447" cy="18864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65088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51520" y="260648"/>
            <a:ext cx="8640960" cy="6336704"/>
          </a:xfrm>
          <a:prstGeom prst="rect">
            <a:avLst/>
          </a:prstGeom>
          <a:noFill/>
          <a:ln w="3810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5" name="Picture 2" descr="Picture backgroun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7210" y="476672"/>
            <a:ext cx="8089580" cy="590465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Picture background"/>
          <p:cNvPicPr>
            <a:picLocks noChangeAspect="1" noChangeArrowheads="1"/>
          </p:cNvPicPr>
          <p:nvPr/>
        </p:nvPicPr>
        <p:blipFill rotWithShape="1">
          <a:blip r:embed="rId2" cstate="print"/>
          <a:srcRect l="3119" t="2375" r="2506" b="4807"/>
          <a:stretch/>
        </p:blipFill>
        <p:spPr bwMode="auto">
          <a:xfrm>
            <a:off x="19735" y="188640"/>
            <a:ext cx="9108699" cy="6344895"/>
          </a:xfrm>
          <a:prstGeom prst="rect">
            <a:avLst/>
          </a:prstGeom>
          <a:noFill/>
        </p:spPr>
      </p:pic>
      <p:grpSp>
        <p:nvGrpSpPr>
          <p:cNvPr id="10" name="Группа 9"/>
          <p:cNvGrpSpPr/>
          <p:nvPr/>
        </p:nvGrpSpPr>
        <p:grpSpPr>
          <a:xfrm>
            <a:off x="289607" y="548680"/>
            <a:ext cx="8568952" cy="6120680"/>
            <a:chOff x="289607" y="548680"/>
            <a:chExt cx="8568952" cy="6120680"/>
          </a:xfrm>
        </p:grpSpPr>
        <p:sp>
          <p:nvSpPr>
            <p:cNvPr id="2" name="Прямоугольник 1"/>
            <p:cNvSpPr/>
            <p:nvPr/>
          </p:nvSpPr>
          <p:spPr>
            <a:xfrm>
              <a:off x="289607" y="548680"/>
              <a:ext cx="8568952" cy="2232248"/>
            </a:xfrm>
            <a:prstGeom prst="rect">
              <a:avLst/>
            </a:prstGeom>
            <a:noFill/>
            <a:ln w="508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" name="Прямоугольник 3"/>
            <p:cNvSpPr/>
            <p:nvPr/>
          </p:nvSpPr>
          <p:spPr>
            <a:xfrm>
              <a:off x="289607" y="2780928"/>
              <a:ext cx="4250556" cy="1872208"/>
            </a:xfrm>
            <a:prstGeom prst="rect">
              <a:avLst/>
            </a:prstGeom>
            <a:noFill/>
            <a:ln w="508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" name="Прямоугольник 4"/>
            <p:cNvSpPr/>
            <p:nvPr/>
          </p:nvSpPr>
          <p:spPr>
            <a:xfrm>
              <a:off x="4540162" y="2780928"/>
              <a:ext cx="4318397" cy="1872208"/>
            </a:xfrm>
            <a:prstGeom prst="rect">
              <a:avLst/>
            </a:prstGeom>
            <a:noFill/>
            <a:ln w="508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" name="Прямоугольник 5"/>
            <p:cNvSpPr/>
            <p:nvPr/>
          </p:nvSpPr>
          <p:spPr>
            <a:xfrm>
              <a:off x="289607" y="4631545"/>
              <a:ext cx="8568952" cy="2037815"/>
            </a:xfrm>
            <a:prstGeom prst="rect">
              <a:avLst/>
            </a:prstGeom>
            <a:noFill/>
            <a:ln w="508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cxnSp>
          <p:nvCxnSpPr>
            <p:cNvPr id="9" name="Прямая соединительная линия 8"/>
            <p:cNvCxnSpPr/>
            <p:nvPr/>
          </p:nvCxnSpPr>
          <p:spPr>
            <a:xfrm>
              <a:off x="1043608" y="4653136"/>
              <a:ext cx="0" cy="2016224"/>
            </a:xfrm>
            <a:prstGeom prst="line">
              <a:avLst/>
            </a:prstGeom>
            <a:ln w="508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Прямая соединительная линия 10"/>
            <p:cNvCxnSpPr/>
            <p:nvPr/>
          </p:nvCxnSpPr>
          <p:spPr>
            <a:xfrm>
              <a:off x="1907704" y="4631545"/>
              <a:ext cx="0" cy="2016224"/>
            </a:xfrm>
            <a:prstGeom prst="line">
              <a:avLst/>
            </a:prstGeom>
            <a:ln w="508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Прямая соединительная линия 11"/>
            <p:cNvCxnSpPr/>
            <p:nvPr/>
          </p:nvCxnSpPr>
          <p:spPr>
            <a:xfrm>
              <a:off x="2771800" y="4653136"/>
              <a:ext cx="0" cy="2016224"/>
            </a:xfrm>
            <a:prstGeom prst="line">
              <a:avLst/>
            </a:prstGeom>
            <a:ln w="508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Прямая соединительная линия 12"/>
            <p:cNvCxnSpPr/>
            <p:nvPr/>
          </p:nvCxnSpPr>
          <p:spPr>
            <a:xfrm>
              <a:off x="3707904" y="4642340"/>
              <a:ext cx="0" cy="2016224"/>
            </a:xfrm>
            <a:prstGeom prst="line">
              <a:avLst/>
            </a:prstGeom>
            <a:ln w="508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Прямая соединительная линия 13"/>
            <p:cNvCxnSpPr/>
            <p:nvPr/>
          </p:nvCxnSpPr>
          <p:spPr>
            <a:xfrm>
              <a:off x="4540163" y="4631545"/>
              <a:ext cx="0" cy="2016224"/>
            </a:xfrm>
            <a:prstGeom prst="line">
              <a:avLst/>
            </a:prstGeom>
            <a:ln w="508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Прямая соединительная линия 14"/>
            <p:cNvCxnSpPr/>
            <p:nvPr/>
          </p:nvCxnSpPr>
          <p:spPr>
            <a:xfrm>
              <a:off x="5436096" y="4653136"/>
              <a:ext cx="0" cy="2016224"/>
            </a:xfrm>
            <a:prstGeom prst="line">
              <a:avLst/>
            </a:prstGeom>
            <a:ln w="508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Прямая соединительная линия 15"/>
            <p:cNvCxnSpPr/>
            <p:nvPr/>
          </p:nvCxnSpPr>
          <p:spPr>
            <a:xfrm>
              <a:off x="6300192" y="4642340"/>
              <a:ext cx="0" cy="2016224"/>
            </a:xfrm>
            <a:prstGeom prst="line">
              <a:avLst/>
            </a:prstGeom>
            <a:ln w="508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Прямая соединительная линия 16"/>
            <p:cNvCxnSpPr/>
            <p:nvPr/>
          </p:nvCxnSpPr>
          <p:spPr>
            <a:xfrm>
              <a:off x="7236296" y="4653136"/>
              <a:ext cx="0" cy="2016224"/>
            </a:xfrm>
            <a:prstGeom prst="line">
              <a:avLst/>
            </a:prstGeom>
            <a:ln w="508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Прямая соединительная линия 17"/>
            <p:cNvCxnSpPr/>
            <p:nvPr/>
          </p:nvCxnSpPr>
          <p:spPr>
            <a:xfrm>
              <a:off x="8100392" y="4642340"/>
              <a:ext cx="0" cy="2016224"/>
            </a:xfrm>
            <a:prstGeom prst="line">
              <a:avLst/>
            </a:prstGeom>
            <a:ln w="508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266471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Picture background"/>
          <p:cNvPicPr>
            <a:picLocks noChangeAspect="1" noChangeArrowheads="1"/>
          </p:cNvPicPr>
          <p:nvPr/>
        </p:nvPicPr>
        <p:blipFill rotWithShape="1">
          <a:blip r:embed="rId2" cstate="print"/>
          <a:srcRect l="16073" t="23454" r="50669" b="8716"/>
          <a:stretch/>
        </p:blipFill>
        <p:spPr bwMode="auto">
          <a:xfrm>
            <a:off x="2604276" y="436482"/>
            <a:ext cx="3935447" cy="601194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sp>
        <p:nvSpPr>
          <p:cNvPr id="3" name="Прямоугольник 2"/>
          <p:cNvSpPr/>
          <p:nvPr/>
        </p:nvSpPr>
        <p:spPr>
          <a:xfrm>
            <a:off x="251520" y="260648"/>
            <a:ext cx="8640960" cy="6336704"/>
          </a:xfrm>
          <a:prstGeom prst="rect">
            <a:avLst/>
          </a:prstGeom>
          <a:noFill/>
          <a:ln w="3810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8" name="Группа 7"/>
          <p:cNvGrpSpPr/>
          <p:nvPr/>
        </p:nvGrpSpPr>
        <p:grpSpPr>
          <a:xfrm>
            <a:off x="2609538" y="429964"/>
            <a:ext cx="3930186" cy="6018460"/>
            <a:chOff x="2609538" y="429964"/>
            <a:chExt cx="3930186" cy="6018460"/>
          </a:xfrm>
        </p:grpSpPr>
        <p:sp>
          <p:nvSpPr>
            <p:cNvPr id="4" name="Прямоугольник 3"/>
            <p:cNvSpPr/>
            <p:nvPr/>
          </p:nvSpPr>
          <p:spPr>
            <a:xfrm>
              <a:off x="2609538" y="429964"/>
              <a:ext cx="3930186" cy="4511203"/>
            </a:xfrm>
            <a:prstGeom prst="rect">
              <a:avLst/>
            </a:prstGeom>
            <a:noFill/>
            <a:ln w="508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" name="Прямоугольник 5"/>
            <p:cNvSpPr/>
            <p:nvPr/>
          </p:nvSpPr>
          <p:spPr>
            <a:xfrm>
              <a:off x="2609538" y="4941167"/>
              <a:ext cx="3930186" cy="1507257"/>
            </a:xfrm>
            <a:prstGeom prst="rect">
              <a:avLst/>
            </a:prstGeom>
            <a:noFill/>
            <a:ln w="508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cxnSp>
          <p:nvCxnSpPr>
            <p:cNvPr id="7" name="Прямая соединительная линия 6"/>
            <p:cNvCxnSpPr/>
            <p:nvPr/>
          </p:nvCxnSpPr>
          <p:spPr>
            <a:xfrm>
              <a:off x="3851920" y="4941167"/>
              <a:ext cx="0" cy="1507257"/>
            </a:xfrm>
            <a:prstGeom prst="line">
              <a:avLst/>
            </a:prstGeom>
            <a:ln w="508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Прямая соединительная линия 8"/>
            <p:cNvCxnSpPr/>
            <p:nvPr/>
          </p:nvCxnSpPr>
          <p:spPr>
            <a:xfrm>
              <a:off x="5220072" y="4941167"/>
              <a:ext cx="0" cy="1507257"/>
            </a:xfrm>
            <a:prstGeom prst="line">
              <a:avLst/>
            </a:prstGeom>
            <a:ln w="508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Picture backgroun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2880" y="271494"/>
            <a:ext cx="8695852" cy="4885697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251520" y="260648"/>
            <a:ext cx="8640960" cy="6336704"/>
          </a:xfrm>
          <a:prstGeom prst="rect">
            <a:avLst/>
          </a:prstGeom>
          <a:noFill/>
          <a:ln w="3810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4" name="Picture 2">
            <a:hlinkClick r:id="rId3" action="ppaction://hlinkfile"/>
          </p:cNvPr>
          <p:cNvPicPr>
            <a:picLocks noChangeAspect="1" noChangeArrowheads="1"/>
          </p:cNvPicPr>
          <p:nvPr/>
        </p:nvPicPr>
        <p:blipFill rotWithShape="1">
          <a:blip r:embed="rId4" cstate="print"/>
          <a:srcRect l="8774" t="56257" r="25420" b="18888"/>
          <a:stretch/>
        </p:blipFill>
        <p:spPr bwMode="auto">
          <a:xfrm>
            <a:off x="268042" y="4793226"/>
            <a:ext cx="8624438" cy="1832327"/>
          </a:xfrm>
          <a:prstGeom prst="rect">
            <a:avLst/>
          </a:prstGeom>
          <a:noFill/>
          <a:ln w="9525">
            <a:solidFill>
              <a:schemeClr val="accent1">
                <a:lumMod val="50000"/>
              </a:schemeClr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51520" y="260648"/>
            <a:ext cx="8640960" cy="6336704"/>
          </a:xfrm>
          <a:prstGeom prst="rect">
            <a:avLst/>
          </a:prstGeom>
          <a:noFill/>
          <a:ln w="3810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TextBox 3"/>
          <p:cNvSpPr txBox="1"/>
          <p:nvPr/>
        </p:nvSpPr>
        <p:spPr>
          <a:xfrm>
            <a:off x="251520" y="404664"/>
            <a:ext cx="8640960" cy="63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500" b="1" dirty="0" smtClean="0">
                <a:ln w="12700">
                  <a:solidFill>
                    <a:srgbClr val="002060"/>
                  </a:solidFill>
                </a:ln>
                <a:solidFill>
                  <a:schemeClr val="tx2">
                    <a:lumMod val="60000"/>
                    <a:lumOff val="40000"/>
                  </a:schemeClr>
                </a:solidFill>
                <a:latin typeface="+mj-lt"/>
              </a:rPr>
              <a:t>Практическое задание</a:t>
            </a:r>
            <a:endParaRPr lang="ru-RU" sz="3600" b="1" dirty="0" smtClean="0">
              <a:latin typeface="+mj-lt"/>
            </a:endParaRPr>
          </a:p>
        </p:txBody>
      </p:sp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467544" y="980728"/>
            <a:ext cx="8101408" cy="24006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Создать простое рекламное объявление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в текстовом процессоре </a:t>
            </a:r>
            <a:r>
              <a:rPr kumimoji="0" lang="en-US" sz="3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Word</a:t>
            </a:r>
            <a:r>
              <a:rPr kumimoji="0" lang="ru-RU" sz="3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 по образцу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(выбрать один из вариантов, предложенных  преподавателем) или по собственному творческому замыслу.</a:t>
            </a:r>
            <a:endParaRPr kumimoji="0" lang="ru-RU" sz="3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</p:txBody>
      </p:sp>
      <p:pic>
        <p:nvPicPr>
          <p:cNvPr id="1026" name="Picture 2" descr="C:\Users\Admin\Desktop\ЦМК 25-26\Открытый урок Мартиросян октябрь 2025\образцы объявлений\Рисунок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11760" y="3501008"/>
            <a:ext cx="4181475" cy="29622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33843375"/>
              </p:ext>
            </p:extLst>
          </p:nvPr>
        </p:nvGraphicFramePr>
        <p:xfrm>
          <a:off x="131430" y="662990"/>
          <a:ext cx="8856984" cy="526672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885698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16024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соблюдает организацию рабочего места при работе на компьютере и с другим оборудованием</a:t>
                      </a:r>
                      <a:endParaRPr lang="ru-RU" sz="16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52709" marR="52709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6596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соблюдает правила безопасности труда при работе на компьютере и с другим оборудованием</a:t>
                      </a:r>
                      <a:endParaRPr lang="ru-RU" sz="16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52709" marR="52709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16024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создаёт  документ 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MS Office Word</a:t>
                      </a:r>
                      <a:r>
                        <a:rPr lang="ru-RU" sz="160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 и переименовывает его по образцу «Объявление Иванова» (своя фамилия)</a:t>
                      </a:r>
                      <a:endParaRPr lang="ru-RU" sz="16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52709" marR="52709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09730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определяет ориентацию объявления (книжная/ альбомная) в соответствии с творческим замыслом</a:t>
                      </a:r>
                      <a:endParaRPr lang="ru-RU" sz="16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52709" marR="52709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88582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устанавливает в документе границы страницы по 0,5 см со всех четырёх сторон</a:t>
                      </a:r>
                      <a:endParaRPr lang="ru-RU" sz="16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52709" marR="52709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7164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правильно определяет в объявлении визуальные горизонтальные блоки и в соответствии с этим задаёт верное количество строк</a:t>
                      </a:r>
                      <a:endParaRPr lang="ru-RU" sz="16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52709" marR="52709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77164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владеет инструментами программы 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MS Office Word</a:t>
                      </a:r>
                      <a:r>
                        <a:rPr lang="ru-RU" sz="160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 при обработке текстовой информации, работает со шрифтами</a:t>
                      </a:r>
                      <a:endParaRPr lang="ru-RU" sz="16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52709" marR="52709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77164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владеет инструментами программы 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MS Office Word</a:t>
                      </a:r>
                      <a:r>
                        <a:rPr lang="ru-RU" sz="160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 при обработке изображений, подбирая подходящие по смыслу</a:t>
                      </a:r>
                      <a:endParaRPr lang="ru-RU" sz="16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52709" marR="52709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77164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заполняет композиционно грамотно всё пространство объявления (объявление занимает весь лист целиком - формат А4)</a:t>
                      </a:r>
                      <a:endParaRPr lang="ru-RU" sz="16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52709" marR="52709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77164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оформляет отрывной талончик по требованиям, и по нему понятно: кто, где, что делает и как связаться</a:t>
                      </a:r>
                      <a:endParaRPr lang="ru-RU" sz="16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52709" marR="52709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188582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оформляет границы таблицы невидимыми, оставляя линии реза талончиков</a:t>
                      </a:r>
                      <a:endParaRPr lang="ru-RU" sz="16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52709" marR="52709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188582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не допускает в объявлении ошибок (орфографических и т.д.)</a:t>
                      </a:r>
                      <a:endParaRPr lang="ru-RU" sz="16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52709" marR="52709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77164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распечатывает рекламное объявление по алгоритму, не допускает порчи расходных материалов</a:t>
                      </a:r>
                      <a:endParaRPr lang="ru-RU" sz="16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52709" marR="52709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188582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осуществляет нарезку отрывных талончиков ножницами аккуратно</a:t>
                      </a:r>
                      <a:endParaRPr lang="ru-RU" sz="16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52709" marR="52709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</a:tbl>
          </a:graphicData>
        </a:graphic>
      </p:graphicFrame>
      <p:sp>
        <p:nvSpPr>
          <p:cNvPr id="6" name="Прямоугольник 5"/>
          <p:cNvSpPr/>
          <p:nvPr/>
        </p:nvSpPr>
        <p:spPr>
          <a:xfrm>
            <a:off x="-12078" y="6093296"/>
            <a:ext cx="91440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/>
              <a:t>MAX</a:t>
            </a:r>
            <a:r>
              <a:rPr lang="ru-RU" dirty="0"/>
              <a:t> – 28 </a:t>
            </a:r>
            <a:r>
              <a:rPr lang="ru-RU" dirty="0" smtClean="0"/>
              <a:t>баллов, сумма переводится </a:t>
            </a:r>
            <a:r>
              <a:rPr lang="ru-RU" dirty="0"/>
              <a:t>в 5-ти балльную оценку за занятие по шкале</a:t>
            </a:r>
            <a:r>
              <a:rPr lang="ru-RU" dirty="0" smtClean="0"/>
              <a:t>: «</a:t>
            </a:r>
            <a:r>
              <a:rPr lang="ru-RU" dirty="0"/>
              <a:t>5» - 25 - 28 </a:t>
            </a:r>
            <a:r>
              <a:rPr lang="ru-RU" dirty="0" smtClean="0"/>
              <a:t>баллов, «</a:t>
            </a:r>
            <a:r>
              <a:rPr lang="ru-RU" dirty="0"/>
              <a:t>4» - 21 - 24 </a:t>
            </a:r>
            <a:r>
              <a:rPr lang="ru-RU" dirty="0" smtClean="0"/>
              <a:t>баллов, «</a:t>
            </a:r>
            <a:r>
              <a:rPr lang="ru-RU" dirty="0"/>
              <a:t>3» - 16 - 20 </a:t>
            </a:r>
            <a:r>
              <a:rPr lang="ru-RU" dirty="0" smtClean="0"/>
              <a:t>баллов, «</a:t>
            </a:r>
            <a:r>
              <a:rPr lang="ru-RU" dirty="0"/>
              <a:t>2» - 15 и менее баллов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0" y="32048"/>
            <a:ext cx="9131922" cy="63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500" b="1" dirty="0" smtClean="0">
                <a:ln w="12700">
                  <a:solidFill>
                    <a:srgbClr val="002060"/>
                  </a:solidFill>
                </a:ln>
                <a:solidFill>
                  <a:schemeClr val="tx2">
                    <a:lumMod val="60000"/>
                    <a:lumOff val="40000"/>
                  </a:schemeClr>
                </a:solidFill>
                <a:latin typeface="+mj-lt"/>
              </a:rPr>
              <a:t>Критерии оценивания:</a:t>
            </a:r>
            <a:endParaRPr lang="ru-RU" sz="3500" b="1" dirty="0">
              <a:ln w="12700">
                <a:solidFill>
                  <a:srgbClr val="002060"/>
                </a:solidFill>
              </a:ln>
              <a:solidFill>
                <a:schemeClr val="tx2">
                  <a:lumMod val="60000"/>
                  <a:lumOff val="40000"/>
                </a:schemeClr>
              </a:solidFill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708</TotalTime>
  <Words>348</Words>
  <Application>Microsoft Office PowerPoint</Application>
  <PresentationFormat>Экран (4:3)</PresentationFormat>
  <Paragraphs>58</Paragraphs>
  <Slides>12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6" baseType="lpstr">
      <vt:lpstr>Arial</vt:lpstr>
      <vt:lpstr>Calibri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Teach</dc:creator>
  <cp:lastModifiedBy>Metod</cp:lastModifiedBy>
  <cp:revision>167</cp:revision>
  <dcterms:created xsi:type="dcterms:W3CDTF">2025-10-09T05:53:01Z</dcterms:created>
  <dcterms:modified xsi:type="dcterms:W3CDTF">2025-10-31T09:15:04Z</dcterms:modified>
</cp:coreProperties>
</file>