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56" r:id="rId3"/>
    <p:sldId id="293" r:id="rId4"/>
    <p:sldId id="284" r:id="rId5"/>
    <p:sldId id="285" r:id="rId6"/>
    <p:sldId id="286" r:id="rId7"/>
    <p:sldId id="287" r:id="rId8"/>
    <p:sldId id="289" r:id="rId9"/>
    <p:sldId id="290" r:id="rId10"/>
    <p:sldId id="288" r:id="rId11"/>
    <p:sldId id="291" r:id="rId12"/>
    <p:sldId id="292" r:id="rId13"/>
    <p:sldId id="281" r:id="rId14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F945"/>
    <a:srgbClr val="25A1E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2628" y="-120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Группа 11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sp>
          <p:nvSpPr>
            <p:cNvPr id="8" name="Прямоугольник 7"/>
            <p:cNvSpPr/>
            <p:nvPr/>
          </p:nvSpPr>
          <p:spPr>
            <a:xfrm>
              <a:off x="0" y="0"/>
              <a:ext cx="9144000" cy="514350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Picture 2" descr="Picture background"/>
            <p:cNvPicPr>
              <a:picLocks noChangeAspect="1" noChangeArrowheads="1"/>
            </p:cNvPicPr>
            <p:nvPr/>
          </p:nvPicPr>
          <p:blipFill>
            <a:blip r:embed="rId2" cstate="print"/>
            <a:srcRect l="16307" r="39220" b="32802"/>
            <a:stretch>
              <a:fillRect/>
            </a:stretch>
          </p:blipFill>
          <p:spPr bwMode="auto">
            <a:xfrm>
              <a:off x="1691680" y="0"/>
              <a:ext cx="6051176" cy="5143500"/>
            </a:xfrm>
            <a:prstGeom prst="rect">
              <a:avLst/>
            </a:prstGeom>
            <a:noFill/>
          </p:spPr>
        </p:pic>
      </p:grpSp>
      <p:pic>
        <p:nvPicPr>
          <p:cNvPr id="31760" name="Picture 16" descr="Picture background"/>
          <p:cNvPicPr>
            <a:picLocks noChangeAspect="1" noChangeArrowheads="1"/>
          </p:cNvPicPr>
          <p:nvPr/>
        </p:nvPicPr>
        <p:blipFill>
          <a:blip r:embed="rId3" cstate="print"/>
          <a:srcRect t="15401" b="20958"/>
          <a:stretch>
            <a:fillRect/>
          </a:stretch>
        </p:blipFill>
        <p:spPr bwMode="auto">
          <a:xfrm>
            <a:off x="539552" y="195486"/>
            <a:ext cx="8215838" cy="4771168"/>
          </a:xfrm>
          <a:prstGeom prst="rect">
            <a:avLst/>
          </a:prstGeom>
          <a:noFill/>
        </p:spPr>
      </p:pic>
      <p:grpSp>
        <p:nvGrpSpPr>
          <p:cNvPr id="16" name="Группа 15"/>
          <p:cNvGrpSpPr/>
          <p:nvPr/>
        </p:nvGrpSpPr>
        <p:grpSpPr>
          <a:xfrm>
            <a:off x="0" y="0"/>
            <a:ext cx="9144000" cy="5143500"/>
            <a:chOff x="3491880" y="1923678"/>
            <a:chExt cx="9144000" cy="5143500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3491880" y="1923678"/>
              <a:ext cx="9144000" cy="514350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4" name="Picture 2" descr="Picture background"/>
            <p:cNvPicPr>
              <a:picLocks noChangeAspect="1" noChangeArrowheads="1"/>
            </p:cNvPicPr>
            <p:nvPr/>
          </p:nvPicPr>
          <p:blipFill>
            <a:blip r:embed="rId2" cstate="print"/>
            <a:srcRect l="16307" r="39220" b="32802"/>
            <a:stretch>
              <a:fillRect/>
            </a:stretch>
          </p:blipFill>
          <p:spPr bwMode="auto">
            <a:xfrm>
              <a:off x="5076056" y="1923678"/>
              <a:ext cx="6051176" cy="5143500"/>
            </a:xfrm>
            <a:prstGeom prst="rect">
              <a:avLst/>
            </a:prstGeom>
            <a:noFill/>
          </p:spPr>
        </p:pic>
        <p:sp>
          <p:nvSpPr>
            <p:cNvPr id="15" name="Прямоугольник 14"/>
            <p:cNvSpPr/>
            <p:nvPr/>
          </p:nvSpPr>
          <p:spPr>
            <a:xfrm>
              <a:off x="4463480" y="3795886"/>
              <a:ext cx="7416824" cy="11695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7000" b="1" cap="none" spc="0" dirty="0" smtClean="0">
                  <a:ln w="38100" cmpd="sng">
                    <a:solidFill>
                      <a:srgbClr val="0070C0"/>
                    </a:solidFill>
                    <a:prstDash val="solid"/>
                  </a:ln>
                  <a:solidFill>
                    <a:schemeClr val="bg1"/>
                  </a:solidFill>
                  <a:effectLst>
                    <a:glow rad="228600">
                      <a:schemeClr val="accent5">
                        <a:satMod val="175000"/>
                        <a:alpha val="40000"/>
                      </a:schemeClr>
                    </a:glow>
                  </a:effectLst>
                </a:rPr>
                <a:t>ЗНАТОК </a:t>
              </a:r>
              <a:r>
                <a:rPr lang="en-US" sz="7000" b="1" cap="none" spc="0" dirty="0" smtClean="0">
                  <a:ln w="38100" cmpd="sng">
                    <a:solidFill>
                      <a:srgbClr val="0070C0"/>
                    </a:solidFill>
                    <a:prstDash val="solid"/>
                  </a:ln>
                  <a:solidFill>
                    <a:schemeClr val="bg1"/>
                  </a:solidFill>
                  <a:effectLst>
                    <a:glow rad="228600">
                      <a:schemeClr val="accent5">
                        <a:satMod val="175000"/>
                        <a:alpha val="40000"/>
                      </a:schemeClr>
                    </a:glow>
                  </a:effectLst>
                </a:rPr>
                <a:t>MS WORD</a:t>
              </a:r>
              <a:endParaRPr lang="ru-RU" sz="7000" b="1" cap="none" spc="0" dirty="0">
                <a:ln w="38100" cmpd="sng">
                  <a:solidFill>
                    <a:srgbClr val="0070C0"/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79512" y="1779662"/>
            <a:ext cx="8964488" cy="3323987"/>
          </a:xfrm>
          <a:prstGeom prst="rect">
            <a:avLst/>
          </a:prstGeom>
          <a:effectLst>
            <a:glow rad="228600">
              <a:srgbClr val="25A1ED"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ru-RU" sz="3500" b="1" i="1" dirty="0" smtClean="0">
                <a:solidFill>
                  <a:schemeClr val="bg1"/>
                </a:solidFill>
                <a:effectLst/>
              </a:rPr>
              <a:t>внимательно читать вопрос;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ru-RU" sz="3500" b="1" i="1" dirty="0" smtClean="0">
                <a:solidFill>
                  <a:schemeClr val="bg1"/>
                </a:solidFill>
                <a:effectLst/>
              </a:rPr>
              <a:t>на обдумывание и ответ </a:t>
            </a:r>
          </a:p>
          <a:p>
            <a:pPr marL="457200" indent="-457200"/>
            <a:r>
              <a:rPr lang="ru-RU" sz="3500" b="1" i="1" dirty="0" smtClean="0">
                <a:solidFill>
                  <a:schemeClr val="bg1"/>
                </a:solidFill>
                <a:effectLst/>
              </a:rPr>
              <a:t>                                                     </a:t>
            </a:r>
            <a:r>
              <a:rPr lang="ru-RU" sz="4000" b="1" i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30 СЕКУНД</a:t>
            </a:r>
            <a:endParaRPr lang="ru-RU" sz="4000" b="1" i="1" dirty="0" smtClean="0">
              <a:solidFill>
                <a:schemeClr val="bg1"/>
              </a:solidFill>
              <a:effectLst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ru-RU" sz="3500" b="1" i="1" dirty="0" smtClean="0">
                <a:solidFill>
                  <a:schemeClr val="bg1"/>
                </a:solidFill>
                <a:effectLst/>
              </a:rPr>
              <a:t>ответ записать в специальный бланк;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ru-RU" sz="3500" b="1" i="1" dirty="0" smtClean="0">
                <a:solidFill>
                  <a:schemeClr val="bg1"/>
                </a:solidFill>
                <a:effectLst/>
              </a:rPr>
              <a:t>за каждый правильный ответ – </a:t>
            </a:r>
            <a:r>
              <a:rPr lang="ru-RU" sz="4000" b="1" i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1 БАЛЛ</a:t>
            </a:r>
            <a:r>
              <a:rPr lang="ru-RU" sz="3500" b="1" i="1" dirty="0" smtClean="0">
                <a:solidFill>
                  <a:schemeClr val="bg1"/>
                </a:solidFill>
                <a:effectLst/>
              </a:rPr>
              <a:t>.</a:t>
            </a:r>
          </a:p>
          <a:p>
            <a:pPr marL="457200" indent="-457200"/>
            <a:endParaRPr lang="ru-RU" sz="2500" b="1" i="1" dirty="0">
              <a:solidFill>
                <a:schemeClr val="bg1"/>
              </a:solidFill>
              <a:effectLst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51520" y="0"/>
            <a:ext cx="6516216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7000" b="1" dirty="0" smtClean="0">
                <a:ln w="38100" cmpd="sng">
                  <a:solidFill>
                    <a:srgbClr val="0070C0"/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ПРАВИЛА</a:t>
            </a:r>
            <a:endParaRPr lang="ru-RU" sz="7000" b="1" cap="none" spc="0" dirty="0">
              <a:ln w="38100" cmpd="sng">
                <a:solidFill>
                  <a:srgbClr val="0070C0"/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2" cstate="print"/>
          <a:srcRect l="36312" t="35013" r="32299" b="31068"/>
          <a:stretch>
            <a:fillRect/>
          </a:stretch>
        </p:blipFill>
        <p:spPr bwMode="auto">
          <a:xfrm>
            <a:off x="6453098" y="0"/>
            <a:ext cx="2690901" cy="1635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 l="12601" t="64562" r="16242"/>
          <a:stretch>
            <a:fillRect/>
          </a:stretch>
        </p:blipFill>
        <p:spPr bwMode="auto">
          <a:xfrm>
            <a:off x="0" y="2067695"/>
            <a:ext cx="9144000" cy="3075806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187624" y="2427734"/>
            <a:ext cx="7128792" cy="861774"/>
          </a:xfrm>
          <a:prstGeom prst="rect">
            <a:avLst/>
          </a:prstGeom>
          <a:effectLst>
            <a:glow rad="228600">
              <a:srgbClr val="25A1ED"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sz="2500" b="1" i="1" dirty="0" smtClean="0">
                <a:solidFill>
                  <a:schemeClr val="bg1"/>
                </a:solidFill>
                <a:effectLst/>
              </a:rPr>
              <a:t>КОГДА МОЖНО ПОМЕНЯТЬ СВОЙСТВА ШРИФТА </a:t>
            </a:r>
          </a:p>
          <a:p>
            <a:pPr algn="ctr"/>
            <a:r>
              <a:rPr lang="ru-RU" sz="2500" b="1" i="1" dirty="0" smtClean="0">
                <a:solidFill>
                  <a:schemeClr val="bg1"/>
                </a:solidFill>
                <a:effectLst/>
              </a:rPr>
              <a:t>В WORD? </a:t>
            </a:r>
            <a:endParaRPr lang="ru-RU" sz="2500" b="1" i="1" dirty="0">
              <a:solidFill>
                <a:schemeClr val="bg1"/>
              </a:solidFill>
              <a:effectLst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259632" y="3723878"/>
            <a:ext cx="26875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Перед набором текста</a:t>
            </a:r>
            <a:endParaRPr lang="ru-RU" sz="2000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187624" y="4371950"/>
            <a:ext cx="23959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 </a:t>
            </a:r>
            <a:r>
              <a:rPr lang="ru-RU" sz="2000" b="1" dirty="0" smtClean="0">
                <a:solidFill>
                  <a:schemeClr val="bg1"/>
                </a:solidFill>
              </a:rPr>
              <a:t>Перед распечаткой</a:t>
            </a:r>
            <a:endParaRPr lang="ru-RU" sz="20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436096" y="4371950"/>
            <a:ext cx="27363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После набора текста</a:t>
            </a:r>
            <a:endParaRPr lang="ru-RU" sz="20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5364088" y="3723878"/>
            <a:ext cx="27363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В любое время</a:t>
            </a:r>
            <a:endParaRPr lang="ru-RU" sz="2000" b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0" y="0"/>
            <a:ext cx="683568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7000" b="1" cap="none" spc="0" dirty="0" smtClean="0">
                <a:ln w="38100" cmpd="sng">
                  <a:solidFill>
                    <a:srgbClr val="0070C0"/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1</a:t>
            </a:r>
            <a:endParaRPr lang="ru-RU" sz="7000" b="1" cap="none" spc="0" dirty="0">
              <a:ln w="38100" cmpd="sng">
                <a:solidFill>
                  <a:srgbClr val="0070C0"/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3" cstate="print"/>
          <a:srcRect l="36312" t="35013" r="32299" b="31068"/>
          <a:stretch>
            <a:fillRect/>
          </a:stretch>
        </p:blipFill>
        <p:spPr bwMode="auto">
          <a:xfrm>
            <a:off x="6453098" y="0"/>
            <a:ext cx="2690901" cy="1635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 l="12601" t="64562" r="16242"/>
          <a:stretch>
            <a:fillRect/>
          </a:stretch>
        </p:blipFill>
        <p:spPr bwMode="auto">
          <a:xfrm>
            <a:off x="0" y="2067695"/>
            <a:ext cx="9144000" cy="3075806"/>
          </a:xfrm>
          <a:prstGeom prst="rect">
            <a:avLst/>
          </a:prstGeom>
          <a:noFill/>
        </p:spPr>
      </p:pic>
      <p:sp>
        <p:nvSpPr>
          <p:cNvPr id="22" name="Прямоугольник 21"/>
          <p:cNvSpPr/>
          <p:nvPr/>
        </p:nvSpPr>
        <p:spPr>
          <a:xfrm>
            <a:off x="827584" y="2427734"/>
            <a:ext cx="784887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b="1" i="1" dirty="0" smtClean="0">
                <a:solidFill>
                  <a:schemeClr val="bg1"/>
                </a:solidFill>
              </a:rPr>
              <a:t>В WORD </a:t>
            </a:r>
            <a:r>
              <a:rPr lang="ru-RU" sz="2500" b="1" dirty="0" smtClean="0">
                <a:solidFill>
                  <a:schemeClr val="bg1"/>
                </a:solidFill>
              </a:rPr>
              <a:t>ДЛЯ НАСТРОЙКИ МАСШТАБА, ЛИНЕЙКИ И </a:t>
            </a:r>
          </a:p>
          <a:p>
            <a:pPr algn="ctr"/>
            <a:r>
              <a:rPr lang="ru-RU" sz="2500" b="1" dirty="0" smtClean="0">
                <a:solidFill>
                  <a:schemeClr val="bg1"/>
                </a:solidFill>
              </a:rPr>
              <a:t>Т. Д. НЕОБХОДИМО ПЕРЕЙТИ…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043608" y="3723878"/>
            <a:ext cx="280968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На вкладку «Разметка»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043608" y="4371950"/>
            <a:ext cx="22124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На вкладку «Вид»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364088" y="3723878"/>
            <a:ext cx="26445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На вкладку «Главная»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292080" y="4371950"/>
            <a:ext cx="28504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 На вкладку «Масштаб»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0" y="0"/>
            <a:ext cx="683568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7000" b="1" cap="none" spc="0" dirty="0" smtClean="0">
                <a:ln w="38100" cmpd="sng">
                  <a:solidFill>
                    <a:srgbClr val="0070C0"/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2</a:t>
            </a:r>
            <a:endParaRPr lang="ru-RU" sz="7000" b="1" cap="none" spc="0" dirty="0">
              <a:ln w="38100" cmpd="sng">
                <a:solidFill>
                  <a:srgbClr val="0070C0"/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9" name="Picture 4"/>
          <p:cNvPicPr>
            <a:picLocks noChangeAspect="1" noChangeArrowheads="1"/>
          </p:cNvPicPr>
          <p:nvPr/>
        </p:nvPicPr>
        <p:blipFill>
          <a:blip r:embed="rId3" cstate="print"/>
          <a:srcRect l="36312" t="35013" r="32299" b="31068"/>
          <a:stretch>
            <a:fillRect/>
          </a:stretch>
        </p:blipFill>
        <p:spPr bwMode="auto">
          <a:xfrm>
            <a:off x="6453098" y="0"/>
            <a:ext cx="2690901" cy="1635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 l="12601" t="64562" r="16242"/>
          <a:stretch>
            <a:fillRect/>
          </a:stretch>
        </p:blipFill>
        <p:spPr bwMode="auto">
          <a:xfrm>
            <a:off x="0" y="2067695"/>
            <a:ext cx="9144000" cy="307580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683568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7000" b="1" cap="none" spc="0" dirty="0" smtClean="0">
                <a:ln w="38100" cmpd="sng">
                  <a:solidFill>
                    <a:srgbClr val="0070C0"/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3</a:t>
            </a:r>
            <a:endParaRPr lang="ru-RU" sz="7000" b="1" cap="none" spc="0" dirty="0">
              <a:ln w="38100" cmpd="sng">
                <a:solidFill>
                  <a:srgbClr val="0070C0"/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63688" y="2643758"/>
            <a:ext cx="5871479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КАКИЕ СПИСКИ ОТСУТСТВУЮТ В WORD </a:t>
            </a:r>
            <a:r>
              <a:rPr lang="ru-RU" sz="2500" dirty="0" smtClean="0">
                <a:solidFill>
                  <a:schemeClr val="bg1"/>
                </a:solidFill>
              </a:rPr>
              <a:t>? </a:t>
            </a:r>
            <a:endParaRPr lang="ru-RU" sz="2500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15616" y="3723878"/>
            <a:ext cx="20633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Маркированные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436096" y="3723878"/>
            <a:ext cx="19000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Нумерованные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115616" y="4299942"/>
            <a:ext cx="229607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Многоколоночные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436096" y="4371950"/>
            <a:ext cx="214347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Многоуровневые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" cstate="print"/>
          <a:srcRect l="36312" t="35013" r="32299" b="31068"/>
          <a:stretch>
            <a:fillRect/>
          </a:stretch>
        </p:blipFill>
        <p:spPr bwMode="auto">
          <a:xfrm>
            <a:off x="6453098" y="0"/>
            <a:ext cx="2690901" cy="1635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 l="12601" t="64562" r="16242"/>
          <a:stretch>
            <a:fillRect/>
          </a:stretch>
        </p:blipFill>
        <p:spPr bwMode="auto">
          <a:xfrm>
            <a:off x="0" y="2067695"/>
            <a:ext cx="9144000" cy="307580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683568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7000" b="1" dirty="0" smtClean="0">
                <a:ln w="38100" cmpd="sng">
                  <a:solidFill>
                    <a:srgbClr val="0070C0"/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4</a:t>
            </a:r>
            <a:endParaRPr lang="ru-RU" sz="7000" b="1" cap="none" spc="0" dirty="0">
              <a:ln w="38100" cmpd="sng">
                <a:solidFill>
                  <a:srgbClr val="0070C0"/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" cstate="print"/>
          <a:srcRect l="36312" t="35013" r="32299" b="31068"/>
          <a:stretch>
            <a:fillRect/>
          </a:stretch>
        </p:blipFill>
        <p:spPr bwMode="auto">
          <a:xfrm>
            <a:off x="6453098" y="0"/>
            <a:ext cx="2690901" cy="1635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4"/>
          <p:cNvSpPr/>
          <p:nvPr/>
        </p:nvSpPr>
        <p:spPr>
          <a:xfrm>
            <a:off x="971600" y="2427734"/>
            <a:ext cx="748883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b="1" dirty="0" smtClean="0">
                <a:solidFill>
                  <a:schemeClr val="bg1"/>
                </a:solidFill>
              </a:rPr>
              <a:t>ДЛЯ КОПИРОВАНИЯ ФРАГМЕНТА ТЕКСТА НЕОБХОДИМО НАЖАТЬ КОМБИНАЦИЮ КЛАВИШ</a:t>
            </a:r>
            <a:r>
              <a:rPr lang="ru-RU" sz="2500" dirty="0" smtClean="0">
                <a:solidFill>
                  <a:schemeClr val="bg1"/>
                </a:solidFill>
              </a:rPr>
              <a:t>…</a:t>
            </a:r>
            <a:endParaRPr lang="ru-RU" sz="2500" dirty="0">
              <a:solidFill>
                <a:schemeClr val="bg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259632" y="4299942"/>
            <a:ext cx="997389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500" b="1" dirty="0" err="1" smtClean="0">
                <a:solidFill>
                  <a:schemeClr val="bg1"/>
                </a:solidFill>
              </a:rPr>
              <a:t>Ctrl+B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187624" y="3651870"/>
            <a:ext cx="97174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500" b="1" dirty="0" err="1" smtClean="0">
                <a:solidFill>
                  <a:schemeClr val="bg1"/>
                </a:solidFill>
              </a:rPr>
              <a:t>Ctrl+Z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436096" y="3651870"/>
            <a:ext cx="98777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500" b="1" dirty="0" err="1" smtClean="0">
                <a:solidFill>
                  <a:schemeClr val="bg1"/>
                </a:solidFill>
              </a:rPr>
              <a:t>Ctrl+C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436096" y="4299942"/>
            <a:ext cx="976549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500" b="1" dirty="0" err="1" smtClean="0">
                <a:solidFill>
                  <a:schemeClr val="bg1"/>
                </a:solidFill>
              </a:rPr>
              <a:t>Ctrl+F</a:t>
            </a:r>
            <a:endParaRPr lang="ru-RU" sz="25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 l="12601" t="64562" r="16242"/>
          <a:stretch>
            <a:fillRect/>
          </a:stretch>
        </p:blipFill>
        <p:spPr bwMode="auto">
          <a:xfrm>
            <a:off x="-612576" y="2067694"/>
            <a:ext cx="10009112" cy="307580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683568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7000" b="1" dirty="0" smtClean="0">
                <a:ln w="38100" cmpd="sng">
                  <a:solidFill>
                    <a:srgbClr val="0070C0"/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5</a:t>
            </a:r>
            <a:endParaRPr lang="ru-RU" sz="7000" b="1" cap="none" spc="0" dirty="0">
              <a:ln w="38100" cmpd="sng">
                <a:solidFill>
                  <a:srgbClr val="0070C0"/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" cstate="print"/>
          <a:srcRect l="36312" t="35013" r="32299" b="31068"/>
          <a:stretch>
            <a:fillRect/>
          </a:stretch>
        </p:blipFill>
        <p:spPr bwMode="auto">
          <a:xfrm>
            <a:off x="6453098" y="0"/>
            <a:ext cx="2690901" cy="1635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Прямоугольник 22"/>
          <p:cNvSpPr/>
          <p:nvPr/>
        </p:nvSpPr>
        <p:spPr>
          <a:xfrm>
            <a:off x="683568" y="2427734"/>
            <a:ext cx="792088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b="1" dirty="0" smtClean="0">
                <a:solidFill>
                  <a:schemeClr val="bg1"/>
                </a:solidFill>
              </a:rPr>
              <a:t>ДЛЯ</a:t>
            </a:r>
            <a:r>
              <a:rPr lang="en-US" sz="2500" b="1" dirty="0" smtClean="0">
                <a:solidFill>
                  <a:schemeClr val="bg1"/>
                </a:solidFill>
              </a:rPr>
              <a:t> </a:t>
            </a:r>
            <a:r>
              <a:rPr lang="ru-RU" sz="2500" b="1" dirty="0" smtClean="0">
                <a:solidFill>
                  <a:schemeClr val="bg1"/>
                </a:solidFill>
              </a:rPr>
              <a:t>ДОБАВЛЕНИЯ ТАБЛИЦЫ ПРАВИЛЬНЕЕ ДЕЙСТВОВАТЬ ПО АЛГОРИТМУ</a:t>
            </a:r>
            <a:r>
              <a:rPr lang="ru-RU" sz="2500" dirty="0" smtClean="0">
                <a:solidFill>
                  <a:schemeClr val="bg1"/>
                </a:solidFill>
              </a:rPr>
              <a:t>…</a:t>
            </a:r>
            <a:endParaRPr lang="ru-RU" sz="2500" dirty="0">
              <a:solidFill>
                <a:schemeClr val="bg1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39552" y="4281726"/>
            <a:ext cx="374441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b="1" dirty="0" err="1" smtClean="0">
                <a:solidFill>
                  <a:schemeClr val="bg1"/>
                </a:solidFill>
              </a:rPr>
              <a:t>Вставка-таблица-вставить</a:t>
            </a:r>
            <a:r>
              <a:rPr lang="ru-RU" sz="2500" b="1" dirty="0" smtClean="0">
                <a:solidFill>
                  <a:schemeClr val="bg1"/>
                </a:solidFill>
              </a:rPr>
              <a:t> таблицу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83568" y="3651870"/>
            <a:ext cx="3743589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b="1" dirty="0" err="1" smtClean="0">
                <a:solidFill>
                  <a:schemeClr val="bg1"/>
                </a:solidFill>
              </a:rPr>
              <a:t>Вставка-вставить</a:t>
            </a:r>
            <a:r>
              <a:rPr lang="ru-RU" sz="2500" b="1" dirty="0" smtClean="0">
                <a:solidFill>
                  <a:schemeClr val="bg1"/>
                </a:solidFill>
              </a:rPr>
              <a:t> таблицу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148064" y="3651870"/>
            <a:ext cx="413683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b="1" dirty="0" err="1" smtClean="0">
                <a:solidFill>
                  <a:schemeClr val="bg1"/>
                </a:solidFill>
              </a:rPr>
              <a:t>Вставка-нарисовать</a:t>
            </a:r>
            <a:r>
              <a:rPr lang="ru-RU" sz="2500" b="1" dirty="0" smtClean="0">
                <a:solidFill>
                  <a:schemeClr val="bg1"/>
                </a:solidFill>
              </a:rPr>
              <a:t> таблицу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399584" y="4281726"/>
            <a:ext cx="374441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b="1" dirty="0" err="1" smtClean="0">
                <a:solidFill>
                  <a:schemeClr val="bg1"/>
                </a:solidFill>
              </a:rPr>
              <a:t>Вставка-таблица-нарисовать</a:t>
            </a:r>
            <a:r>
              <a:rPr lang="ru-RU" sz="2500" b="1" dirty="0" smtClean="0">
                <a:solidFill>
                  <a:schemeClr val="bg1"/>
                </a:solidFill>
              </a:rPr>
              <a:t> таблицу</a:t>
            </a:r>
            <a:endParaRPr lang="ru-RU" sz="25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 l="12601" t="64562" r="16242"/>
          <a:stretch>
            <a:fillRect/>
          </a:stretch>
        </p:blipFill>
        <p:spPr bwMode="auto">
          <a:xfrm>
            <a:off x="0" y="2067695"/>
            <a:ext cx="9144000" cy="307580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683568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7000" b="1" dirty="0" smtClean="0">
                <a:ln w="38100" cmpd="sng">
                  <a:solidFill>
                    <a:srgbClr val="0070C0"/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6</a:t>
            </a:r>
            <a:endParaRPr lang="ru-RU" sz="7000" b="1" cap="none" spc="0" dirty="0">
              <a:ln w="38100" cmpd="sng">
                <a:solidFill>
                  <a:srgbClr val="0070C0"/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" cstate="print"/>
          <a:srcRect l="36312" t="35013" r="32299" b="31068"/>
          <a:stretch>
            <a:fillRect/>
          </a:stretch>
        </p:blipFill>
        <p:spPr bwMode="auto">
          <a:xfrm>
            <a:off x="6453098" y="0"/>
            <a:ext cx="2690901" cy="1635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683568" y="2427734"/>
            <a:ext cx="792088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b="1" dirty="0" smtClean="0">
                <a:solidFill>
                  <a:schemeClr val="bg1"/>
                </a:solidFill>
              </a:rPr>
              <a:t>ДЛЯ</a:t>
            </a:r>
            <a:r>
              <a:rPr lang="en-US" sz="2500" b="1" dirty="0" smtClean="0">
                <a:solidFill>
                  <a:schemeClr val="bg1"/>
                </a:solidFill>
              </a:rPr>
              <a:t> </a:t>
            </a:r>
            <a:r>
              <a:rPr lang="ru-RU" sz="2500" b="1" dirty="0" smtClean="0">
                <a:solidFill>
                  <a:schemeClr val="bg1"/>
                </a:solidFill>
              </a:rPr>
              <a:t>ОТМЕНЫ ПОСЛЕДНЕГО ДЕЙСТВИЯ НЕОБХОДИМО НАЖАТЬ КОМБИНАЦИЮ КЛАВИШ</a:t>
            </a:r>
            <a:r>
              <a:rPr lang="ru-RU" sz="2500" dirty="0" smtClean="0">
                <a:solidFill>
                  <a:schemeClr val="bg1"/>
                </a:solidFill>
              </a:rPr>
              <a:t>…</a:t>
            </a:r>
            <a:endParaRPr lang="ru-RU" sz="2500" dirty="0">
              <a:solidFill>
                <a:schemeClr val="bg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259632" y="4299942"/>
            <a:ext cx="997389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500" b="1" dirty="0" err="1" smtClean="0">
                <a:solidFill>
                  <a:schemeClr val="bg1"/>
                </a:solidFill>
              </a:rPr>
              <a:t>Ctrl+B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187624" y="3651870"/>
            <a:ext cx="97174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500" b="1" dirty="0" err="1" smtClean="0">
                <a:solidFill>
                  <a:schemeClr val="bg1"/>
                </a:solidFill>
              </a:rPr>
              <a:t>Ctrl+Z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436096" y="3651870"/>
            <a:ext cx="98777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500" b="1" dirty="0" err="1" smtClean="0">
                <a:solidFill>
                  <a:schemeClr val="bg1"/>
                </a:solidFill>
              </a:rPr>
              <a:t>Ctrl+C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436096" y="4299942"/>
            <a:ext cx="976549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500" b="1" dirty="0" err="1" smtClean="0">
                <a:solidFill>
                  <a:schemeClr val="bg1"/>
                </a:solidFill>
              </a:rPr>
              <a:t>Ctrl+F</a:t>
            </a:r>
            <a:endParaRPr lang="ru-RU" sz="25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 l="12601" t="64562" r="16242"/>
          <a:stretch>
            <a:fillRect/>
          </a:stretch>
        </p:blipFill>
        <p:spPr bwMode="auto">
          <a:xfrm>
            <a:off x="-396552" y="2067695"/>
            <a:ext cx="9865096" cy="307580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683568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7000" b="1" dirty="0" smtClean="0">
                <a:ln w="38100" cmpd="sng">
                  <a:solidFill>
                    <a:srgbClr val="0070C0"/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7</a:t>
            </a:r>
            <a:endParaRPr lang="ru-RU" sz="7000" b="1" cap="none" spc="0" dirty="0">
              <a:ln w="38100" cmpd="sng">
                <a:solidFill>
                  <a:srgbClr val="0070C0"/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" cstate="print"/>
          <a:srcRect l="36312" t="35013" r="32299" b="31068"/>
          <a:stretch>
            <a:fillRect/>
          </a:stretch>
        </p:blipFill>
        <p:spPr bwMode="auto">
          <a:xfrm>
            <a:off x="6453098" y="0"/>
            <a:ext cx="2690901" cy="1635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683568" y="2427734"/>
            <a:ext cx="792088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b="1" dirty="0" smtClean="0">
                <a:solidFill>
                  <a:schemeClr val="bg1"/>
                </a:solidFill>
              </a:rPr>
              <a:t>ЧТО НЕОБХОДИМО СДЕЛАТЬ ДЛЯ ПРАВИЛЬНОГО </a:t>
            </a:r>
          </a:p>
          <a:p>
            <a:pPr algn="ctr"/>
            <a:r>
              <a:rPr lang="ru-RU" sz="2500" b="1" dirty="0" smtClean="0">
                <a:solidFill>
                  <a:schemeClr val="bg1"/>
                </a:solidFill>
              </a:rPr>
              <a:t>ОБЪЕДИНЕНИЯ ЯЧЕЕК В ТАБЛИЦЕ…</a:t>
            </a:r>
            <a:endParaRPr lang="ru-RU" sz="2500" dirty="0">
              <a:solidFill>
                <a:schemeClr val="bg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83568" y="4299942"/>
            <a:ext cx="4067524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Стереть ненужные границы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55576" y="3651870"/>
            <a:ext cx="418800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Выделить  и стереть границу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292080" y="4299942"/>
            <a:ext cx="356418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Выделить и объединить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292080" y="3651870"/>
            <a:ext cx="286860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Нарисовать ячейки</a:t>
            </a:r>
            <a:endParaRPr lang="ru-RU" sz="25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 l="12601" t="64562" r="16242"/>
          <a:stretch>
            <a:fillRect/>
          </a:stretch>
        </p:blipFill>
        <p:spPr bwMode="auto">
          <a:xfrm>
            <a:off x="0" y="2067695"/>
            <a:ext cx="9144000" cy="307580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683568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7000" b="1" dirty="0" smtClean="0">
                <a:ln w="38100" cmpd="sng">
                  <a:solidFill>
                    <a:srgbClr val="0070C0"/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8</a:t>
            </a:r>
            <a:endParaRPr lang="ru-RU" sz="7000" b="1" cap="none" spc="0" dirty="0">
              <a:ln w="38100" cmpd="sng">
                <a:solidFill>
                  <a:srgbClr val="0070C0"/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" cstate="print"/>
          <a:srcRect l="36312" t="35013" r="32299" b="31068"/>
          <a:stretch>
            <a:fillRect/>
          </a:stretch>
        </p:blipFill>
        <p:spPr bwMode="auto">
          <a:xfrm>
            <a:off x="6453098" y="0"/>
            <a:ext cx="2690901" cy="1635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683568" y="2427734"/>
            <a:ext cx="792088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b="1" dirty="0" smtClean="0">
                <a:solidFill>
                  <a:schemeClr val="bg1"/>
                </a:solidFill>
              </a:rPr>
              <a:t>МИНИМАЛЬНЫМ ОБЪЕКТОМ, ИСПОЛЬЗУЕМЫМ В </a:t>
            </a:r>
            <a:r>
              <a:rPr lang="en-US" sz="2500" b="1" dirty="0" smtClean="0">
                <a:solidFill>
                  <a:schemeClr val="bg1"/>
                </a:solidFill>
              </a:rPr>
              <a:t>WORD</a:t>
            </a:r>
            <a:r>
              <a:rPr lang="ru-RU" sz="2500" b="1" dirty="0" smtClean="0">
                <a:solidFill>
                  <a:schemeClr val="bg1"/>
                </a:solidFill>
              </a:rPr>
              <a:t>, ЯВЛЯЕТСЯ?</a:t>
            </a:r>
            <a:endParaRPr lang="ru-RU" sz="2500" dirty="0">
              <a:solidFill>
                <a:schemeClr val="bg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259632" y="4299942"/>
            <a:ext cx="1336969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Пиксель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187624" y="3651870"/>
            <a:ext cx="83067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Знак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436096" y="3651870"/>
            <a:ext cx="1256434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Символ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436096" y="4299942"/>
            <a:ext cx="997389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Пункт</a:t>
            </a:r>
            <a:endParaRPr lang="ru-RU" sz="25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 l="12601" t="64562" r="16242"/>
          <a:stretch>
            <a:fillRect/>
          </a:stretch>
        </p:blipFill>
        <p:spPr bwMode="auto">
          <a:xfrm>
            <a:off x="0" y="2067695"/>
            <a:ext cx="9144000" cy="307580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683568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7000" b="1" dirty="0" smtClean="0">
                <a:ln w="38100" cmpd="sng">
                  <a:solidFill>
                    <a:srgbClr val="0070C0"/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9</a:t>
            </a:r>
            <a:endParaRPr lang="ru-RU" sz="7000" b="1" cap="none" spc="0" dirty="0">
              <a:ln w="38100" cmpd="sng">
                <a:solidFill>
                  <a:srgbClr val="0070C0"/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" cstate="print"/>
          <a:srcRect l="36312" t="35013" r="32299" b="31068"/>
          <a:stretch>
            <a:fillRect/>
          </a:stretch>
        </p:blipFill>
        <p:spPr bwMode="auto">
          <a:xfrm>
            <a:off x="6453098" y="0"/>
            <a:ext cx="2690901" cy="1635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4"/>
          <p:cNvSpPr/>
          <p:nvPr/>
        </p:nvSpPr>
        <p:spPr>
          <a:xfrm>
            <a:off x="1115616" y="4299942"/>
            <a:ext cx="2628155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Форматирование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115616" y="3651870"/>
            <a:ext cx="2941190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Наведение красоты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292080" y="3651870"/>
            <a:ext cx="341247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Установление формата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292080" y="4299942"/>
            <a:ext cx="3692101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300" b="1" dirty="0" smtClean="0">
                <a:solidFill>
                  <a:schemeClr val="bg1"/>
                </a:solidFill>
              </a:rPr>
              <a:t>Повышение читабельности</a:t>
            </a:r>
            <a:endParaRPr lang="ru-RU" sz="2300" b="1" dirty="0">
              <a:solidFill>
                <a:schemeClr val="bg1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83568" y="2427734"/>
            <a:ext cx="792088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b="1" dirty="0" smtClean="0">
                <a:solidFill>
                  <a:schemeClr val="bg1"/>
                </a:solidFill>
              </a:rPr>
              <a:t>КАК НАЗЫВАЕТСЯ ОФОРМЛЕНИЕ ВНЕШНЕГО ВИДА ДОКУМЕНТА В </a:t>
            </a:r>
            <a:r>
              <a:rPr lang="en-US" sz="2500" b="1" dirty="0" smtClean="0">
                <a:solidFill>
                  <a:schemeClr val="bg1"/>
                </a:solidFill>
              </a:rPr>
              <a:t>WORD</a:t>
            </a:r>
            <a:r>
              <a:rPr lang="ru-RU" sz="2500" b="1" dirty="0" smtClean="0">
                <a:solidFill>
                  <a:schemeClr val="bg1"/>
                </a:solidFill>
              </a:rPr>
              <a:t>?</a:t>
            </a:r>
            <a:endParaRPr lang="ru-RU" sz="25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 l="12601" t="64562" r="16242"/>
          <a:stretch>
            <a:fillRect/>
          </a:stretch>
        </p:blipFill>
        <p:spPr bwMode="auto">
          <a:xfrm>
            <a:off x="0" y="2067695"/>
            <a:ext cx="9144000" cy="307580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1187624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7000" b="1" dirty="0" smtClean="0">
                <a:ln w="38100" cmpd="sng">
                  <a:solidFill>
                    <a:srgbClr val="0070C0"/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10</a:t>
            </a:r>
            <a:endParaRPr lang="ru-RU" sz="7000" b="1" cap="none" spc="0" dirty="0">
              <a:ln w="38100" cmpd="sng">
                <a:solidFill>
                  <a:srgbClr val="0070C0"/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" cstate="print"/>
          <a:srcRect l="36312" t="35013" r="32299" b="31068"/>
          <a:stretch>
            <a:fillRect/>
          </a:stretch>
        </p:blipFill>
        <p:spPr bwMode="auto">
          <a:xfrm>
            <a:off x="6453098" y="0"/>
            <a:ext cx="2690901" cy="1635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4"/>
          <p:cNvSpPr/>
          <p:nvPr/>
        </p:nvSpPr>
        <p:spPr>
          <a:xfrm>
            <a:off x="1115616" y="4299942"/>
            <a:ext cx="326538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Только в формате </a:t>
            </a:r>
            <a:r>
              <a:rPr lang="en-US" sz="2500" b="1" dirty="0" smtClean="0">
                <a:solidFill>
                  <a:schemeClr val="bg1"/>
                </a:solidFill>
              </a:rPr>
              <a:t>PDF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187624" y="3651870"/>
            <a:ext cx="559769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Да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292080" y="3651870"/>
            <a:ext cx="67281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</a:rPr>
              <a:t>Нет</a:t>
            </a:r>
            <a:endParaRPr lang="ru-RU" sz="2500" b="1" dirty="0">
              <a:solidFill>
                <a:schemeClr val="bg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292080" y="4299942"/>
            <a:ext cx="3036088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300" b="1" dirty="0" smtClean="0">
                <a:solidFill>
                  <a:schemeClr val="bg1"/>
                </a:solidFill>
              </a:rPr>
              <a:t>Только в формате </a:t>
            </a:r>
            <a:r>
              <a:rPr lang="en-US" sz="2300" b="1" dirty="0" smtClean="0">
                <a:solidFill>
                  <a:schemeClr val="bg1"/>
                </a:solidFill>
              </a:rPr>
              <a:t>TIFF</a:t>
            </a:r>
            <a:endParaRPr lang="ru-RU" sz="2300" b="1" dirty="0">
              <a:solidFill>
                <a:schemeClr val="bg1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83568" y="2643758"/>
            <a:ext cx="792088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b="1" dirty="0" smtClean="0">
                <a:solidFill>
                  <a:schemeClr val="bg1"/>
                </a:solidFill>
              </a:rPr>
              <a:t>МОЖНО ЛИ В </a:t>
            </a:r>
            <a:r>
              <a:rPr lang="en-US" sz="2500" b="1" dirty="0" smtClean="0">
                <a:solidFill>
                  <a:schemeClr val="bg1"/>
                </a:solidFill>
              </a:rPr>
              <a:t>WORD</a:t>
            </a:r>
            <a:r>
              <a:rPr lang="ru-RU" sz="2500" b="1" dirty="0" smtClean="0">
                <a:solidFill>
                  <a:schemeClr val="bg1"/>
                </a:solidFill>
              </a:rPr>
              <a:t> ВСТАВЛЯТЬ ИЗОБРАЖЕНИЯ?</a:t>
            </a:r>
            <a:endParaRPr lang="ru-RU" sz="25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0" y="0"/>
            <a:ext cx="9144000" cy="5143500"/>
            <a:chOff x="3491880" y="1923678"/>
            <a:chExt cx="9144000" cy="5143500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3491880" y="1923678"/>
              <a:ext cx="9144000" cy="514350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Picture 2" descr="Picture background"/>
            <p:cNvPicPr>
              <a:picLocks noChangeAspect="1" noChangeArrowheads="1"/>
            </p:cNvPicPr>
            <p:nvPr/>
          </p:nvPicPr>
          <p:blipFill>
            <a:blip r:embed="rId2" cstate="print"/>
            <a:srcRect l="16307" r="39220" b="32802"/>
            <a:stretch>
              <a:fillRect/>
            </a:stretch>
          </p:blipFill>
          <p:spPr bwMode="auto">
            <a:xfrm>
              <a:off x="5076056" y="1923678"/>
              <a:ext cx="6051176" cy="5143500"/>
            </a:xfrm>
            <a:prstGeom prst="rect">
              <a:avLst/>
            </a:prstGeom>
            <a:noFill/>
          </p:spPr>
        </p:pic>
        <p:sp>
          <p:nvSpPr>
            <p:cNvPr id="9" name="Прямоугольник 8"/>
            <p:cNvSpPr/>
            <p:nvPr/>
          </p:nvSpPr>
          <p:spPr>
            <a:xfrm>
              <a:off x="4463480" y="3795886"/>
              <a:ext cx="7416824" cy="11695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7000" b="1" cap="none" spc="0" dirty="0" smtClean="0">
                  <a:ln w="38100" cmpd="sng">
                    <a:solidFill>
                      <a:srgbClr val="0070C0"/>
                    </a:solidFill>
                    <a:prstDash val="solid"/>
                  </a:ln>
                  <a:solidFill>
                    <a:schemeClr val="bg1"/>
                  </a:solidFill>
                  <a:effectLst>
                    <a:glow rad="228600">
                      <a:schemeClr val="accent5">
                        <a:satMod val="175000"/>
                        <a:alpha val="40000"/>
                      </a:schemeClr>
                    </a:glow>
                  </a:effectLst>
                </a:rPr>
                <a:t>ЗНАТОК </a:t>
              </a:r>
              <a:r>
                <a:rPr lang="en-US" sz="7000" b="1" cap="none" spc="0" dirty="0" smtClean="0">
                  <a:ln w="38100" cmpd="sng">
                    <a:solidFill>
                      <a:srgbClr val="0070C0"/>
                    </a:solidFill>
                    <a:prstDash val="solid"/>
                  </a:ln>
                  <a:solidFill>
                    <a:schemeClr val="bg1"/>
                  </a:solidFill>
                  <a:effectLst>
                    <a:glow rad="228600">
                      <a:schemeClr val="accent5">
                        <a:satMod val="175000"/>
                        <a:alpha val="40000"/>
                      </a:schemeClr>
                    </a:glow>
                  </a:effectLst>
                </a:rPr>
                <a:t>MS WORD</a:t>
              </a:r>
              <a:endParaRPr lang="ru-RU" sz="7000" b="1" cap="none" spc="0" dirty="0">
                <a:ln w="38100" cmpd="sng">
                  <a:solidFill>
                    <a:srgbClr val="0070C0"/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endParaRPr>
            </a:p>
          </p:txBody>
        </p:sp>
      </p:grpSp>
      <p:pic>
        <p:nvPicPr>
          <p:cNvPr id="1027" name="Picture 3" descr="Picture backgroun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956873" cy="20483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212</Words>
  <Application>Microsoft Office PowerPoint</Application>
  <PresentationFormat>Экран (16:9)</PresentationFormat>
  <Paragraphs>71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Студент</dc:creator>
  <cp:lastModifiedBy>Admin</cp:lastModifiedBy>
  <cp:revision>55</cp:revision>
  <dcterms:created xsi:type="dcterms:W3CDTF">2025-03-12T07:04:52Z</dcterms:created>
  <dcterms:modified xsi:type="dcterms:W3CDTF">2025-10-20T15:39:11Z</dcterms:modified>
</cp:coreProperties>
</file>